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452" r:id="rId2"/>
    <p:sldId id="453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167" autoAdjust="0"/>
  </p:normalViewPr>
  <p:slideViewPr>
    <p:cSldViewPr showGuides="1">
      <p:cViewPr varScale="1">
        <p:scale>
          <a:sx n="87" d="100"/>
          <a:sy n="87" d="100"/>
        </p:scale>
        <p:origin x="-270" y="-90"/>
      </p:cViewPr>
      <p:guideLst>
        <p:guide orient="horz" pos="2352"/>
        <p:guide orient="horz" pos="3168"/>
        <p:guide pos="2880"/>
        <p:guide pos="3552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onghamscouts.org.uk/content/view/52/3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Localization Using Landmarks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must be located at one of the two intersection points of the circles</a:t>
            </a:r>
          </a:p>
          <a:p>
            <a:pPr lvl="1"/>
            <a:r>
              <a:rPr lang="en-US" dirty="0" smtClean="0"/>
              <a:t>tie can be broken if other information is known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5257800" y="2667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52578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triangulation uses angular information to infer position</a:t>
            </a:r>
          </a:p>
          <a:p>
            <a:pPr lvl="1"/>
            <a:r>
              <a:rPr lang="en-US" dirty="0" smtClean="0">
                <a:hlinkClick r:id="rId2"/>
              </a:rPr>
              <a:t>http://longhamscouts.org.uk/content/view/52/38/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landmark_triangul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3646" y="1900369"/>
            <a:ext cx="4736708" cy="42764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Content Placeholder 8" descr="landmark_triangulation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87042"/>
            <a:ext cx="8839200" cy="358871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robotics the problem often appears as something like:</a:t>
            </a:r>
          </a:p>
          <a:p>
            <a:pPr lvl="1"/>
            <a:r>
              <a:rPr lang="en-US" dirty="0" smtClean="0"/>
              <a:t>suppose the robot has a (calibrated) camera that detects two landmarks (with known location)</a:t>
            </a:r>
          </a:p>
          <a:p>
            <a:pPr lvl="2"/>
            <a:r>
              <a:rPr lang="en-US" dirty="0" smtClean="0"/>
              <a:t>then we can determine the angular separation, or relative bearing,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between the two landmarks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5534799"/>
            <a:ext cx="104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</a:rPr>
              <a:t>unknown</a:t>
            </a:r>
          </a:p>
          <a:p>
            <a:pPr algn="ctr"/>
            <a:r>
              <a:rPr lang="en-US" dirty="0" smtClean="0">
                <a:solidFill>
                  <a:srgbClr val="00FF00"/>
                </a:solidFill>
              </a:rPr>
              <a:t>position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44312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4191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3352799" y="3048001"/>
            <a:ext cx="2438402" cy="2362203"/>
          </a:xfrm>
          <a:custGeom>
            <a:avLst/>
            <a:gdLst>
              <a:gd name="connsiteX0" fmla="*/ 0 w 2438400"/>
              <a:gd name="connsiteY0" fmla="*/ 1181100 h 2362200"/>
              <a:gd name="connsiteX1" fmla="*/ 370888 w 2438400"/>
              <a:gd name="connsiteY1" fmla="*/ 332787 h 2362200"/>
              <a:gd name="connsiteX2" fmla="*/ 1219202 w 2438400"/>
              <a:gd name="connsiteY2" fmla="*/ 2 h 2362200"/>
              <a:gd name="connsiteX3" fmla="*/ 2067515 w 2438400"/>
              <a:gd name="connsiteY3" fmla="*/ 332790 h 2362200"/>
              <a:gd name="connsiteX4" fmla="*/ 2438400 w 2438400"/>
              <a:gd name="connsiteY4" fmla="*/ 1181104 h 2362200"/>
              <a:gd name="connsiteX5" fmla="*/ 2067513 w 2438400"/>
              <a:gd name="connsiteY5" fmla="*/ 2029418 h 2362200"/>
              <a:gd name="connsiteX6" fmla="*/ 1219199 w 2438400"/>
              <a:gd name="connsiteY6" fmla="*/ 2362204 h 2362200"/>
              <a:gd name="connsiteX7" fmla="*/ 370885 w 2438400"/>
              <a:gd name="connsiteY7" fmla="*/ 2029417 h 2362200"/>
              <a:gd name="connsiteX8" fmla="*/ -1 w 2438400"/>
              <a:gd name="connsiteY8" fmla="*/ 1181103 h 2362200"/>
              <a:gd name="connsiteX9" fmla="*/ 0 w 2438400"/>
              <a:gd name="connsiteY9" fmla="*/ 1181100 h 2362200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91441 w 2438402"/>
              <a:gd name="connsiteY9" fmla="*/ 1272539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0" fmla="*/ 1 w 2438402"/>
              <a:gd name="connsiteY0" fmla="*/ 1181099 h 2362203"/>
              <a:gd name="connsiteX1" fmla="*/ 370889 w 2438402"/>
              <a:gd name="connsiteY1" fmla="*/ 332786 h 2362203"/>
              <a:gd name="connsiteX2" fmla="*/ 1219203 w 2438402"/>
              <a:gd name="connsiteY2" fmla="*/ 1 h 2362203"/>
              <a:gd name="connsiteX3" fmla="*/ 2067516 w 2438402"/>
              <a:gd name="connsiteY3" fmla="*/ 332789 h 2362203"/>
              <a:gd name="connsiteX4" fmla="*/ 2438401 w 2438402"/>
              <a:gd name="connsiteY4" fmla="*/ 1181103 h 2362203"/>
              <a:gd name="connsiteX5" fmla="*/ 2067514 w 2438402"/>
              <a:gd name="connsiteY5" fmla="*/ 2029417 h 2362203"/>
              <a:gd name="connsiteX6" fmla="*/ 1219200 w 2438402"/>
              <a:gd name="connsiteY6" fmla="*/ 2362203 h 2362203"/>
              <a:gd name="connsiteX7" fmla="*/ 370886 w 2438402"/>
              <a:gd name="connsiteY7" fmla="*/ 2029416 h 2362203"/>
              <a:gd name="connsiteX8" fmla="*/ 0 w 2438402"/>
              <a:gd name="connsiteY8" fmla="*/ 1181102 h 2362203"/>
              <a:gd name="connsiteX9" fmla="*/ 1 w 2438402"/>
              <a:gd name="connsiteY9" fmla="*/ 1181099 h 236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402" h="2362203">
                <a:moveTo>
                  <a:pt x="1" y="1181099"/>
                </a:moveTo>
                <a:cubicBezTo>
                  <a:pt x="1" y="861351"/>
                  <a:pt x="133824" y="555265"/>
                  <a:pt x="370889" y="332786"/>
                </a:cubicBezTo>
                <a:cubicBezTo>
                  <a:pt x="598321" y="119347"/>
                  <a:pt x="902551" y="0"/>
                  <a:pt x="1219203" y="1"/>
                </a:cubicBezTo>
                <a:cubicBezTo>
                  <a:pt x="1535855" y="1"/>
                  <a:pt x="1840085" y="119349"/>
                  <a:pt x="2067516" y="332789"/>
                </a:cubicBezTo>
                <a:cubicBezTo>
                  <a:pt x="2304580" y="555269"/>
                  <a:pt x="2438402" y="861355"/>
                  <a:pt x="2438401" y="1181103"/>
                </a:cubicBezTo>
                <a:cubicBezTo>
                  <a:pt x="2438401" y="1500851"/>
                  <a:pt x="2304579" y="1806937"/>
                  <a:pt x="2067514" y="2029417"/>
                </a:cubicBezTo>
                <a:cubicBezTo>
                  <a:pt x="1840082" y="2242857"/>
                  <a:pt x="1535852" y="2362203"/>
                  <a:pt x="1219200" y="2362203"/>
                </a:cubicBezTo>
                <a:cubicBezTo>
                  <a:pt x="902548" y="2362203"/>
                  <a:pt x="598318" y="2242856"/>
                  <a:pt x="370886" y="2029416"/>
                </a:cubicBezTo>
                <a:cubicBezTo>
                  <a:pt x="133822" y="1806936"/>
                  <a:pt x="0" y="1500850"/>
                  <a:pt x="0" y="1181102"/>
                </a:cubicBezTo>
                <a:lnTo>
                  <a:pt x="1" y="118109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unknown position must lie somewhere on a circle arc</a:t>
            </a:r>
          </a:p>
          <a:p>
            <a:pPr lvl="1"/>
            <a:r>
              <a:rPr lang="en-US" dirty="0" smtClean="0"/>
              <a:t>Euclid proved that any point on the shown circular arc forms an inscribed triangle with angle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we need at least one more beacon to estimate the robot’s location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3124200" y="3962400"/>
            <a:ext cx="1981200" cy="9144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229100" y="4000500"/>
            <a:ext cx="1752600" cy="106680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0" y="4800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95800" y="5334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28194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30480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30874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125" y="3316069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known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position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3429000"/>
            <a:ext cx="1981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48478" y="3135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857500" y="4229100"/>
            <a:ext cx="160020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657600" y="3639235"/>
            <a:ext cx="1981200" cy="1389965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581400" y="4953000"/>
            <a:ext cx="152400" cy="1524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657600" y="4495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3581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Revisiting the Localization via Landmarks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that on Day 22 we used an extended </a:t>
            </a:r>
            <a:r>
              <a:rPr lang="en-US" dirty="0" err="1" smtClean="0"/>
              <a:t>Kalman</a:t>
            </a:r>
            <a:r>
              <a:rPr lang="en-US" dirty="0" smtClean="0"/>
              <a:t> filter to estimate the position and orientation of mobile robot moving in the plane</a:t>
            </a:r>
          </a:p>
          <a:p>
            <a:pPr lvl="1"/>
            <a:r>
              <a:rPr lang="en-US" dirty="0" smtClean="0"/>
              <a:t>we assumed that the robot could measure the distance to beacons (landmarks) with known locations in the world</a:t>
            </a:r>
          </a:p>
          <a:p>
            <a:r>
              <a:rPr lang="en-US" dirty="0" smtClean="0"/>
              <a:t>today we revisit the localization problem via landmarks and look at some classical solutions to the problem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landmark is literally a prominent geographic feature of the landscape that marks a known location</a:t>
            </a:r>
          </a:p>
          <a:p>
            <a:r>
              <a:rPr lang="en-US" dirty="0" smtClean="0"/>
              <a:t>in common usage, landmarks now include any fixed easily recognizable objects</a:t>
            </a:r>
          </a:p>
          <a:p>
            <a:pPr lvl="1"/>
            <a:r>
              <a:rPr lang="en-US" dirty="0" smtClean="0"/>
              <a:t>e.g., buildings, street intersections, monuments</a:t>
            </a:r>
          </a:p>
          <a:p>
            <a:r>
              <a:rPr lang="en-US" dirty="0" smtClean="0"/>
              <a:t>for mobile robots, a landmark is any fixed object that can be sensed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 for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artificial or natural</a:t>
            </a:r>
          </a:p>
          <a:p>
            <a:r>
              <a:rPr lang="en-US" dirty="0" smtClean="0"/>
              <a:t>retro-reflective</a:t>
            </a:r>
          </a:p>
          <a:p>
            <a:r>
              <a:rPr lang="en-US" dirty="0" smtClean="0"/>
              <a:t>beacons</a:t>
            </a:r>
          </a:p>
          <a:p>
            <a:pPr lvl="1"/>
            <a:r>
              <a:rPr lang="en-US" dirty="0" smtClean="0"/>
              <a:t>LORAN (Long Range Navigation): terrestrial radio; now being phased out</a:t>
            </a:r>
          </a:p>
          <a:p>
            <a:pPr lvl="1"/>
            <a:r>
              <a:rPr lang="en-US" dirty="0" smtClean="0"/>
              <a:t>GPS:  satellite radio</a:t>
            </a:r>
          </a:p>
          <a:p>
            <a:r>
              <a:rPr lang="en-US" dirty="0" smtClean="0"/>
              <a:t>acoustic</a:t>
            </a:r>
          </a:p>
          <a:p>
            <a:r>
              <a:rPr lang="en-US" dirty="0" smtClean="0"/>
              <a:t>scent?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RoboSoccer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landmark_robosocc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99611"/>
            <a:ext cx="8839200" cy="476357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Corridor Environments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landmark_door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095201"/>
            <a:ext cx="8839200" cy="29723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Landmarks: </a:t>
            </a:r>
            <a:r>
              <a:rPr lang="en-US" dirty="0" err="1" smtClean="0"/>
              <a:t>Retroreflector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919" y="990600"/>
            <a:ext cx="5110162" cy="51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distance measurements to two or more landmarks</a:t>
            </a:r>
          </a:p>
          <a:p>
            <a:r>
              <a:rPr lang="en-US" dirty="0" smtClean="0"/>
              <a:t>suppose a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to a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around the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Trilateration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without moving, suppose the robot measures the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to a second landmark</a:t>
            </a:r>
          </a:p>
          <a:p>
            <a:pPr lvl="1"/>
            <a:r>
              <a:rPr lang="en-US" dirty="0" smtClean="0"/>
              <a:t>the robot can be anywhere on a circle of radius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around the second landmark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971800"/>
            <a:ext cx="2133600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landmark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669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2857500"/>
            <a:ext cx="24384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3962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1200" y="411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>
            <a:endCxn id="13" idx="6"/>
          </p:cNvCxnSpPr>
          <p:nvPr/>
        </p:nvCxnSpPr>
        <p:spPr>
          <a:xfrm>
            <a:off x="6324600" y="4026932"/>
            <a:ext cx="1219200" cy="11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3930</TotalTime>
  <Words>404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Origin</vt:lpstr>
      <vt:lpstr>Localization Using Landmarks</vt:lpstr>
      <vt:lpstr>Revisiting the Localization via Landmarks</vt:lpstr>
      <vt:lpstr>Landmarks</vt:lpstr>
      <vt:lpstr>Landmarks for Mobile Robots</vt:lpstr>
      <vt:lpstr>Landmarks: RoboSoccer</vt:lpstr>
      <vt:lpstr>Landmarks: Corridor Environments</vt:lpstr>
      <vt:lpstr>Landmarks: Retroreflector</vt:lpstr>
      <vt:lpstr>Trilateration</vt:lpstr>
      <vt:lpstr>Trilateration</vt:lpstr>
      <vt:lpstr>Trilateration</vt:lpstr>
      <vt:lpstr>Triangulation</vt:lpstr>
      <vt:lpstr>Triangulation</vt:lpstr>
      <vt:lpstr>Triangulation</vt:lpstr>
      <vt:lpstr>Triangulation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70</cp:revision>
  <dcterms:created xsi:type="dcterms:W3CDTF">2011-01-07T01:27:12Z</dcterms:created>
  <dcterms:modified xsi:type="dcterms:W3CDTF">2011-03-21T17:55:23Z</dcterms:modified>
</cp:coreProperties>
</file>